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8" r:id="rId2"/>
    <p:sldId id="274" r:id="rId3"/>
    <p:sldId id="275" r:id="rId4"/>
    <p:sldId id="277" r:id="rId5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0"/>
    <a:srgbClr val="8DC73E"/>
    <a:srgbClr val="CE3E96"/>
    <a:srgbClr val="0AC0F5"/>
    <a:srgbClr val="7576B8"/>
    <a:srgbClr val="F7941C"/>
    <a:srgbClr val="888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39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7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762024" y="3289300"/>
            <a:ext cx="15816216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1D73D7-D71D-D64D-9A63-E2C14C5CD383}"/>
              </a:ext>
            </a:extLst>
          </p:cNvPr>
          <p:cNvGrpSpPr/>
          <p:nvPr userDrawn="1"/>
        </p:nvGrpSpPr>
        <p:grpSpPr>
          <a:xfrm>
            <a:off x="0" y="1"/>
            <a:ext cx="17340263" cy="9753600"/>
            <a:chOff x="0" y="-8467"/>
            <a:chExt cx="12192000" cy="686646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E11036C-26D4-D846-982C-208836D6447B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95CDF1-5DF2-5A45-97D6-A6FDEDEB6C6B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69CFF694-33EF-3141-911D-20100A94C4DF}"/>
                </a:ext>
              </a:extLst>
            </p:cNvPr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D25E1F4D-89CA-2944-800A-A8E233C8AA7D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>
              <a:extLst>
                <a:ext uri="{FF2B5EF4-FFF2-40B4-BE49-F238E27FC236}">
                  <a16:creationId xmlns:a16="http://schemas.microsoft.com/office/drawing/2014/main" id="{9A85109A-CCE2-9F42-AD3C-D39EC2DE6D6F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41ACAE3C-039F-0C4A-B89D-C8DACCDC14D7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7F1BDAF7-84A6-A542-9C7C-23F6F2D50EDA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C1821FEF-6A98-274B-A2EA-6E578C828C47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>
              <a:extLst>
                <a:ext uri="{FF2B5EF4-FFF2-40B4-BE49-F238E27FC236}">
                  <a16:creationId xmlns:a16="http://schemas.microsoft.com/office/drawing/2014/main" id="{0A81303C-E332-D044-8F6B-6882082A432A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814E2B24-2118-3A4A-B38E-06B76EE7B712}"/>
                </a:ext>
              </a:extLst>
            </p:cNvPr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6" name="Picture 15" descr="A picture containing text, weapon, clipart&#10;&#10;Description automatically generated">
            <a:extLst>
              <a:ext uri="{FF2B5EF4-FFF2-40B4-BE49-F238E27FC236}">
                <a16:creationId xmlns:a16="http://schemas.microsoft.com/office/drawing/2014/main" id="{28BFB9B8-75E5-A243-9045-A0F30902B9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4122" y="8205453"/>
            <a:ext cx="2537155" cy="9095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iamond"/>
          <p:cNvSpPr/>
          <p:nvPr/>
        </p:nvSpPr>
        <p:spPr>
          <a:xfrm>
            <a:off x="762023" y="4864100"/>
            <a:ext cx="7112852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45" name="Image"/>
          <p:cNvSpPr>
            <a:spLocks noGrp="1"/>
          </p:cNvSpPr>
          <p:nvPr>
            <p:ph type="pic" idx="21"/>
          </p:nvPr>
        </p:nvSpPr>
        <p:spPr>
          <a:xfrm>
            <a:off x="6367128" y="0"/>
            <a:ext cx="20523827" cy="9766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762023" y="1435100"/>
            <a:ext cx="7112217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23" y="5130800"/>
            <a:ext cx="7112217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04815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0963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14446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19261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82421A-329F-AC48-A5CA-E21893D409FC}"/>
              </a:ext>
            </a:extLst>
          </p:cNvPr>
          <p:cNvGrpSpPr/>
          <p:nvPr userDrawn="1"/>
        </p:nvGrpSpPr>
        <p:grpSpPr>
          <a:xfrm>
            <a:off x="0" y="1"/>
            <a:ext cx="17340263" cy="9753600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A981D3F-BBBF-BE44-9B19-6C61ACA04AD9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657AA2D-B952-634B-BFD6-D5ED8A5BF3E1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7A38BAA5-E370-8B4C-8CDB-8BCC42E1FBAA}"/>
                </a:ext>
              </a:extLst>
            </p:cNvPr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93B1593-D4D7-4F4D-BC3C-2DDCD67FA01A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2">
              <a:extLst>
                <a:ext uri="{FF2B5EF4-FFF2-40B4-BE49-F238E27FC236}">
                  <a16:creationId xmlns:a16="http://schemas.microsoft.com/office/drawing/2014/main" id="{2E84D0B1-F730-F246-AB39-3528C4761320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E79CF38D-19E6-2344-AD0C-1AB8AAB6CA41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AA56D109-D44B-C143-A876-16F99046D687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5513A9F4-0F00-6541-9307-233C8EC2A983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26">
              <a:extLst>
                <a:ext uri="{FF2B5EF4-FFF2-40B4-BE49-F238E27FC236}">
                  <a16:creationId xmlns:a16="http://schemas.microsoft.com/office/drawing/2014/main" id="{171E39BB-A5F3-D444-BB52-7A0351A556E6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27">
              <a:extLst>
                <a:ext uri="{FF2B5EF4-FFF2-40B4-BE49-F238E27FC236}">
                  <a16:creationId xmlns:a16="http://schemas.microsoft.com/office/drawing/2014/main" id="{370BE35F-8B57-074D-A51E-073107BF562E}"/>
                </a:ext>
              </a:extLst>
            </p:cNvPr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9" name="Picture 18" descr="A picture containing text, weapon, clipart&#10;&#10;Description automatically generated">
            <a:extLst>
              <a:ext uri="{FF2B5EF4-FFF2-40B4-BE49-F238E27FC236}">
                <a16:creationId xmlns:a16="http://schemas.microsoft.com/office/drawing/2014/main" id="{36186746-4ECE-844E-9465-B9F46AE4FC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4122" y="8205453"/>
            <a:ext cx="2537155" cy="9095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1185370" y="889000"/>
            <a:ext cx="14952590" cy="7962900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446772-0FA5-D842-9A2B-4E7A44B5B947}"/>
              </a:ext>
            </a:extLst>
          </p:cNvPr>
          <p:cNvGrpSpPr/>
          <p:nvPr userDrawn="1"/>
        </p:nvGrpSpPr>
        <p:grpSpPr>
          <a:xfrm>
            <a:off x="0" y="1"/>
            <a:ext cx="17340263" cy="9753600"/>
            <a:chOff x="0" y="-8467"/>
            <a:chExt cx="12192000" cy="686646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ACE8479-A6F9-864D-8E34-AB52304D16A5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043F1A6-E87E-DC44-854A-3945FE92C906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C201C3B0-06F4-2C4B-AB75-603E70EFCDA3}"/>
                </a:ext>
              </a:extLst>
            </p:cNvPr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9C7130C1-4185-EB42-8454-0FB3F4BE779C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>
              <a:extLst>
                <a:ext uri="{FF2B5EF4-FFF2-40B4-BE49-F238E27FC236}">
                  <a16:creationId xmlns:a16="http://schemas.microsoft.com/office/drawing/2014/main" id="{6D7A8DF2-3FB0-B04C-AC16-F5244F3A37E8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DD244934-45A1-EF43-86B9-38FC2FAA3E83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BC372231-E789-6442-98C0-7068A15CCD1F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46EED014-FE5B-AF4F-899F-27E31C1D014B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>
              <a:extLst>
                <a:ext uri="{FF2B5EF4-FFF2-40B4-BE49-F238E27FC236}">
                  <a16:creationId xmlns:a16="http://schemas.microsoft.com/office/drawing/2014/main" id="{11DA016C-B37F-7346-A5A9-7CFE3B8217BC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069B0E2B-898D-944C-B405-00DE21790185}"/>
                </a:ext>
              </a:extLst>
            </p:cNvPr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762023" y="1968501"/>
            <a:ext cx="15824625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24" y="330200"/>
            <a:ext cx="15816216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24" y="2222500"/>
            <a:ext cx="15816216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413457" y="9194800"/>
            <a:ext cx="360675" cy="38991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867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3C35CA-8E0E-CB41-BD28-0E53BB1743B1}"/>
              </a:ext>
            </a:extLst>
          </p:cNvPr>
          <p:cNvGrpSpPr/>
          <p:nvPr userDrawn="1"/>
        </p:nvGrpSpPr>
        <p:grpSpPr>
          <a:xfrm>
            <a:off x="0" y="1"/>
            <a:ext cx="17340263" cy="9753600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7314FF-081C-754D-B66B-FC62640C2FC7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500044D-7E7B-4A45-8685-F809D054FA09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701CB0D-CC29-F34E-9F48-E1E8C0A32D43}"/>
                </a:ext>
              </a:extLst>
            </p:cNvPr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22A9B955-B808-D44D-AE68-E87D1633715E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2">
              <a:extLst>
                <a:ext uri="{FF2B5EF4-FFF2-40B4-BE49-F238E27FC236}">
                  <a16:creationId xmlns:a16="http://schemas.microsoft.com/office/drawing/2014/main" id="{AF683E68-724C-A048-A3DA-8B2B24EE2B49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511C203-D5A6-D243-B630-8DD95872510F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F6DC55DC-1EA1-3B47-9964-DC71D0B3BCFC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CB2D5383-4EC4-1949-A451-FF01CE54ABF6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26">
              <a:extLst>
                <a:ext uri="{FF2B5EF4-FFF2-40B4-BE49-F238E27FC236}">
                  <a16:creationId xmlns:a16="http://schemas.microsoft.com/office/drawing/2014/main" id="{67ED950D-6FB9-674E-A215-0002CD69AA32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27">
              <a:extLst>
                <a:ext uri="{FF2B5EF4-FFF2-40B4-BE49-F238E27FC236}">
                  <a16:creationId xmlns:a16="http://schemas.microsoft.com/office/drawing/2014/main" id="{997C1A34-D1CA-1440-BF6D-23AAF4C4E9F1}"/>
                </a:ext>
              </a:extLst>
            </p:cNvPr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9" name="Picture 18" descr="A picture containing text, weapon, clipart&#10;&#10;Description automatically generated">
            <a:extLst>
              <a:ext uri="{FF2B5EF4-FFF2-40B4-BE49-F238E27FC236}">
                <a16:creationId xmlns:a16="http://schemas.microsoft.com/office/drawing/2014/main" id="{1FD869C1-67DF-A04F-8212-139566BF71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04122" y="8205453"/>
            <a:ext cx="2537155" cy="909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304815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609630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914446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219261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524076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828891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2133707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2438522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609630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1219261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828891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2438522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3048152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3657783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4267413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4877044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5486674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04815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09630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14446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19261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524076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828891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133707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438522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iosh.co.uk/~/media/Documents/Networks/Group/Food%20and%20Drink/Presentations/Isolationlockoff.ashx" TargetMode="External"/><Relationship Id="rId4" Type="http://schemas.openxmlformats.org/officeDocument/2006/relationships/hyperlink" Target="https://www.iosh.co.uk/media/isolationlockof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olydrainage.co.uk/how-to-install-ducting-in-the-correct-way-2/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www.hse.gov.uk/construction/safetytopics/storage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hse.gov.uk/pubns/books/hsg246.htm" TargetMode="External"/><Relationship Id="rId5" Type="http://schemas.openxmlformats.org/officeDocument/2006/relationships/hyperlink" Target="https://www.uk-bar.org/uploads/documents/originals/29739%20Safe-Offloading%20of%20Cut%20and%20Bent%20A5%20FINAL.pdf?randNo=4972" TargetMode="External"/><Relationship Id="rId4" Type="http://schemas.openxmlformats.org/officeDocument/2006/relationships/hyperlink" Target="https://uk-bar.org/uploads/documents/originals/The_Safe_Off_Loading_of_Fabri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12AAB4-A71A-BB41-9715-7D984D444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10" y="8324529"/>
            <a:ext cx="1637456" cy="1039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11ACE9-EDBD-3D45-A9F9-943F588D4EC1}"/>
              </a:ext>
            </a:extLst>
          </p:cNvPr>
          <p:cNvSpPr txBox="1"/>
          <p:nvPr/>
        </p:nvSpPr>
        <p:spPr>
          <a:xfrm>
            <a:off x="556908" y="389562"/>
            <a:ext cx="97425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STOP MAKE A CHANGE 2023 – Stored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A00CC3-4E9F-F547-8D41-060DBF490BB4}"/>
              </a:ext>
            </a:extLst>
          </p:cNvPr>
          <p:cNvSpPr/>
          <p:nvPr/>
        </p:nvSpPr>
        <p:spPr>
          <a:xfrm>
            <a:off x="2889048" y="1927365"/>
            <a:ext cx="866775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292828"/>
                </a:solidFill>
                <a:latin typeface="Trebuchet MS" panose="020B0703020202090204" pitchFamily="34" charset="0"/>
              </a:rPr>
              <a:t>Stored energy can be </a:t>
            </a:r>
            <a:r>
              <a:rPr lang="en-GB" dirty="0">
                <a:solidFill>
                  <a:srgbClr val="FF0000"/>
                </a:solidFill>
                <a:latin typeface="Trebuchet MS" panose="020B0703020202090204" pitchFamily="34" charset="0"/>
              </a:rPr>
              <a:t>mechanical, gravitational, hydraulic, chemical, or pneumatic </a:t>
            </a:r>
            <a:r>
              <a:rPr lang="en-GB" dirty="0">
                <a:solidFill>
                  <a:srgbClr val="292828"/>
                </a:solidFill>
                <a:latin typeface="Trebuchet MS" panose="020B0703020202090204" pitchFamily="34" charset="0"/>
              </a:rPr>
              <a:t>and refers to the energy stored in machines and equipment.</a:t>
            </a:r>
          </a:p>
          <a:p>
            <a:endParaRPr lang="en-GB" dirty="0">
              <a:solidFill>
                <a:srgbClr val="292828"/>
              </a:solidFill>
              <a:latin typeface="Trebuchet MS" panose="020B0703020202090204" pitchFamily="34" charset="0"/>
            </a:endParaRPr>
          </a:p>
          <a:p>
            <a:r>
              <a:rPr lang="en-GB" dirty="0">
                <a:solidFill>
                  <a:srgbClr val="292828"/>
                </a:solidFill>
                <a:latin typeface="Trebuchet MS" panose="020B0703020202090204" pitchFamily="34" charset="0"/>
              </a:rPr>
              <a:t> Stored energy hazards exist because stored energy can be released accidentally and potentially cause serious injury or even a fatality.</a:t>
            </a:r>
            <a:endParaRPr lang="en-US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2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12AAB4-A71A-BB41-9715-7D984D444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10" y="8324529"/>
            <a:ext cx="1637456" cy="1039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11ACE9-EDBD-3D45-A9F9-943F588D4EC1}"/>
              </a:ext>
            </a:extLst>
          </p:cNvPr>
          <p:cNvSpPr txBox="1"/>
          <p:nvPr/>
        </p:nvSpPr>
        <p:spPr>
          <a:xfrm>
            <a:off x="556908" y="389562"/>
            <a:ext cx="97425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STOP MAKE A CHANGE 2023 – Stored Energy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1F7DF-1090-C440-AF51-ACBE470D93BA}"/>
              </a:ext>
            </a:extLst>
          </p:cNvPr>
          <p:cNvSpPr txBox="1"/>
          <p:nvPr/>
        </p:nvSpPr>
        <p:spPr>
          <a:xfrm>
            <a:off x="0" y="1283748"/>
            <a:ext cx="676656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LOTO – Lock Out Tag 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C28148-09DD-4849-A707-9B0C7EC13BA4}"/>
              </a:ext>
            </a:extLst>
          </p:cNvPr>
          <p:cNvSpPr/>
          <p:nvPr/>
        </p:nvSpPr>
        <p:spPr>
          <a:xfrm>
            <a:off x="556908" y="2530087"/>
            <a:ext cx="15819165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Trebuchet MS" panose="020B0703020202090204" pitchFamily="34" charset="0"/>
              </a:rPr>
              <a:t>As part of a safe system of work, lock out tag out should be employed to ensure hazardous energy has been safely isolated. </a:t>
            </a:r>
          </a:p>
          <a:p>
            <a:endParaRPr lang="en-GB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Trebuchet MS" panose="020B0703020202090204" pitchFamily="34" charset="0"/>
              </a:rPr>
              <a:t>When conducting maintenance, repairs or cleaning work on any machinery and equipment, a safe procedure should be in place to ensure stored energy has been safely dispelled, and re-energisation does not accidentally occur. </a:t>
            </a:r>
          </a:p>
          <a:p>
            <a:endParaRPr lang="en-GB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Trebuchet MS" panose="020B0703020202090204" pitchFamily="34" charset="0"/>
              </a:rPr>
              <a:t>See IOSH </a:t>
            </a:r>
            <a:r>
              <a:rPr lang="en-GB" dirty="0" err="1">
                <a:solidFill>
                  <a:schemeClr val="tx1"/>
                </a:solidFill>
                <a:latin typeface="Trebuchet MS" panose="020B0703020202090204" pitchFamily="34" charset="0"/>
              </a:rPr>
              <a:t>powerpoint</a:t>
            </a:r>
            <a:r>
              <a:rPr lang="en-GB" dirty="0">
                <a:solidFill>
                  <a:schemeClr val="tx1"/>
                </a:solidFill>
                <a:latin typeface="Trebuchet MS" panose="020B0703020202090204" pitchFamily="34" charset="0"/>
              </a:rPr>
              <a:t> presentation on LOTO here;-</a:t>
            </a:r>
          </a:p>
          <a:p>
            <a:r>
              <a:rPr lang="en-GB" sz="2000" dirty="0">
                <a:latin typeface="Trebuchet MS" panose="020B0703020202090204" pitchFamily="34" charset="0"/>
                <a:hlinkClick r:id="rId4"/>
              </a:rPr>
              <a:t>https://www.iosh.co.uk/media/</a:t>
            </a:r>
            <a:r>
              <a:rPr lang="en-GB" sz="2000" dirty="0" err="1">
                <a:latin typeface="Trebuchet MS" panose="020B0703020202090204" pitchFamily="34" charset="0"/>
                <a:hlinkClick r:id="rId4"/>
              </a:rPr>
              <a:t>isolat</a:t>
            </a:r>
            <a:r>
              <a:rPr lang="en-GB" sz="2000" u="sng" dirty="0" err="1">
                <a:latin typeface="Trebuchet MS" panose="020B0703020202090204" pitchFamily="34" charset="0"/>
                <a:hlinkClick r:id="rId5"/>
              </a:rPr>
              <a:t>https</a:t>
            </a:r>
            <a:r>
              <a:rPr lang="en-GB" sz="2000" u="sng" dirty="0">
                <a:latin typeface="Trebuchet MS" panose="020B0703020202090204" pitchFamily="34" charset="0"/>
                <a:hlinkClick r:id="rId5"/>
              </a:rPr>
              <a:t>://www.iosh.co.uk/~/media/Documents/Networks/Group/Food%20and%20Drink/Presentations/Isolationlockoff.ashx</a:t>
            </a:r>
            <a:r>
              <a:rPr lang="en-GB" sz="2000" dirty="0">
                <a:latin typeface="Trebuchet MS" panose="020B0703020202090204" pitchFamily="34" charset="0"/>
              </a:rPr>
              <a:t> </a:t>
            </a:r>
            <a:r>
              <a:rPr lang="en-GB" sz="2000" dirty="0">
                <a:latin typeface="Trebuchet MS" panose="020B0703020202090204" pitchFamily="34" charset="0"/>
                <a:hlinkClick r:id="rId4"/>
              </a:rPr>
              <a:t>ionlockoff</a:t>
            </a:r>
            <a:endParaRPr lang="en-GB" sz="2000" dirty="0">
              <a:latin typeface="Trebuchet MS" panose="020B070302020209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u="sng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576950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12AAB4-A71A-BB41-9715-7D984D444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10" y="8324529"/>
            <a:ext cx="1637456" cy="1039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11ACE9-EDBD-3D45-A9F9-943F588D4EC1}"/>
              </a:ext>
            </a:extLst>
          </p:cNvPr>
          <p:cNvSpPr txBox="1"/>
          <p:nvPr/>
        </p:nvSpPr>
        <p:spPr>
          <a:xfrm>
            <a:off x="556908" y="389562"/>
            <a:ext cx="97425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STOP MAKE A CHANGE 2023 – Stored Energy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1F7DF-1090-C440-AF51-ACBE470D93BA}"/>
              </a:ext>
            </a:extLst>
          </p:cNvPr>
          <p:cNvSpPr txBox="1"/>
          <p:nvPr/>
        </p:nvSpPr>
        <p:spPr>
          <a:xfrm>
            <a:off x="0" y="1283748"/>
            <a:ext cx="676656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LOTO – Lock Out Tag Out</a:t>
            </a:r>
          </a:p>
        </p:txBody>
      </p:sp>
    </p:spTree>
    <p:extLst>
      <p:ext uri="{BB962C8B-B14F-4D97-AF65-F5344CB8AC3E}">
        <p14:creationId xmlns:p14="http://schemas.microsoft.com/office/powerpoint/2010/main" val="3906602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12AAB4-A71A-BB41-9715-7D984D444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10" y="8324529"/>
            <a:ext cx="1637456" cy="1039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11ACE9-EDBD-3D45-A9F9-943F588D4EC1}"/>
              </a:ext>
            </a:extLst>
          </p:cNvPr>
          <p:cNvSpPr txBox="1"/>
          <p:nvPr/>
        </p:nvSpPr>
        <p:spPr>
          <a:xfrm>
            <a:off x="556908" y="389562"/>
            <a:ext cx="97425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STOP MAKE A CHANGE 2023 – Stored Energy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DD4704-59CF-AB49-B35D-9288FC2A6703}"/>
              </a:ext>
            </a:extLst>
          </p:cNvPr>
          <p:cNvSpPr txBox="1"/>
          <p:nvPr/>
        </p:nvSpPr>
        <p:spPr>
          <a:xfrm>
            <a:off x="-260796" y="1000051"/>
            <a:ext cx="932984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Useful Links (highlight, then ‘Open’)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49602-B129-1645-8A05-FB1998D5D9FE}"/>
              </a:ext>
            </a:extLst>
          </p:cNvPr>
          <p:cNvSpPr/>
          <p:nvPr/>
        </p:nvSpPr>
        <p:spPr>
          <a:xfrm>
            <a:off x="-1355019" y="3914238"/>
            <a:ext cx="152372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  <a:hlinkClick r:id="rId4"/>
              </a:rPr>
              <a:t>https://uk-bar.org/uploads/documents/originals/The_Safe_Off_Loading_of_Fabric.pdf</a:t>
            </a:r>
            <a:endParaRPr lang="en-US" sz="2000" dirty="0">
              <a:latin typeface="Trebuchet MS" panose="020B0703020202090204" pitchFamily="34" charset="0"/>
            </a:endParaRP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79BEA8-B617-7A4A-B625-AAF676906B57}"/>
              </a:ext>
            </a:extLst>
          </p:cNvPr>
          <p:cNvSpPr txBox="1"/>
          <p:nvPr/>
        </p:nvSpPr>
        <p:spPr>
          <a:xfrm>
            <a:off x="946623" y="3253613"/>
            <a:ext cx="896308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Safe Off-loading of reinforcement fabric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57736-7E88-AD41-A826-E2B6451971A8}"/>
              </a:ext>
            </a:extLst>
          </p:cNvPr>
          <p:cNvSpPr/>
          <p:nvPr/>
        </p:nvSpPr>
        <p:spPr>
          <a:xfrm>
            <a:off x="149629" y="5370953"/>
            <a:ext cx="17190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  <a:hlinkClick r:id="rId5"/>
              </a:rPr>
              <a:t>https://www.uk-bar.org/uploads/documents/originals/29739%20Safe-Offloading%20of%20Cut%20and%20Bent%20A5%20FINAL.pdf?randNo=4972</a:t>
            </a:r>
            <a:endParaRPr lang="en-US" sz="2000" dirty="0">
              <a:latin typeface="Trebuchet MS" panose="020B0703020202090204" pitchFamily="34" charset="0"/>
            </a:endParaRP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E7B12-A239-3D4A-AEE7-1F1FE045395F}"/>
              </a:ext>
            </a:extLst>
          </p:cNvPr>
          <p:cNvSpPr/>
          <p:nvPr/>
        </p:nvSpPr>
        <p:spPr>
          <a:xfrm>
            <a:off x="962310" y="4673373"/>
            <a:ext cx="984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Safe Off-loading of cut &amp; bent reinforcement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F9AE57-13AA-1E4B-8562-304F881C80DD}"/>
              </a:ext>
            </a:extLst>
          </p:cNvPr>
          <p:cNvSpPr/>
          <p:nvPr/>
        </p:nvSpPr>
        <p:spPr>
          <a:xfrm>
            <a:off x="581801" y="6000187"/>
            <a:ext cx="13992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Safety in the storage and handling of steel and other metal stock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37D589-D079-A444-9066-FFFF08BFCEE2}"/>
              </a:ext>
            </a:extLst>
          </p:cNvPr>
          <p:cNvSpPr/>
          <p:nvPr/>
        </p:nvSpPr>
        <p:spPr>
          <a:xfrm>
            <a:off x="-1916877" y="6708073"/>
            <a:ext cx="11576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  <a:hlinkClick r:id="rId6"/>
              </a:rPr>
              <a:t>https://www.hse.gov.uk/pubns/books/hsg246.htm</a:t>
            </a:r>
            <a:endParaRPr lang="en-US" sz="2000" dirty="0">
              <a:latin typeface="Trebuchet MS" panose="020B0703020202090204" pitchFamily="34" charset="0"/>
            </a:endParaRP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170A55-2A7B-C240-AE4B-4E3E81907F73}"/>
              </a:ext>
            </a:extLst>
          </p:cNvPr>
          <p:cNvSpPr/>
          <p:nvPr/>
        </p:nvSpPr>
        <p:spPr>
          <a:xfrm>
            <a:off x="1002061" y="7415959"/>
            <a:ext cx="8776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Materials storage and waste management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690725-4FF3-5B49-A78F-8999AF6BEB87}"/>
              </a:ext>
            </a:extLst>
          </p:cNvPr>
          <p:cNvSpPr/>
          <p:nvPr/>
        </p:nvSpPr>
        <p:spPr>
          <a:xfrm>
            <a:off x="-2227810" y="7993355"/>
            <a:ext cx="141168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  <a:hlinkClick r:id="rId7"/>
              </a:rPr>
              <a:t>https://www.hse.gov.uk/construction/safetytopics/storage.htm</a:t>
            </a:r>
            <a:endParaRPr lang="en-US" sz="2000" dirty="0">
              <a:latin typeface="Trebuchet MS" panose="020B0703020202090204" pitchFamily="34" charset="0"/>
            </a:endParaRP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4BF67D-F142-9743-A2A6-5FBF0CF38008}"/>
              </a:ext>
            </a:extLst>
          </p:cNvPr>
          <p:cNvSpPr/>
          <p:nvPr/>
        </p:nvSpPr>
        <p:spPr>
          <a:xfrm>
            <a:off x="-1991093" y="2349932"/>
            <a:ext cx="147630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  <a:hlinkClick r:id="rId8"/>
              </a:rPr>
              <a:t>https://polydrainage.co.uk/how-to-install-ducting-in-the-correct-way-2/</a:t>
            </a:r>
            <a:endParaRPr lang="en-US" sz="2000" dirty="0">
              <a:latin typeface="Trebuchet MS" panose="020B0703020202090204" pitchFamily="34" charset="0"/>
            </a:endParaRP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424CDA-A3B1-9142-86F7-E901DC5115EC}"/>
              </a:ext>
            </a:extLst>
          </p:cNvPr>
          <p:cNvSpPr txBox="1"/>
          <p:nvPr/>
        </p:nvSpPr>
        <p:spPr>
          <a:xfrm>
            <a:off x="1002061" y="1685169"/>
            <a:ext cx="833976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703020202090204" pitchFamily="34" charset="0"/>
                <a:sym typeface="Helvetica Neue Light"/>
              </a:rPr>
              <a:t>How to Install Ducting the Correct Way</a:t>
            </a:r>
          </a:p>
        </p:txBody>
      </p:sp>
    </p:spTree>
    <p:extLst>
      <p:ext uri="{BB962C8B-B14F-4D97-AF65-F5344CB8AC3E}">
        <p14:creationId xmlns:p14="http://schemas.microsoft.com/office/powerpoint/2010/main" val="3725848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dernPortfolio">
  <a:themeElements>
    <a:clrScheme name="CECA Templa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0ABFF4"/>
      </a:accent1>
      <a:accent2>
        <a:srgbClr val="CD3D96"/>
      </a:accent2>
      <a:accent3>
        <a:srgbClr val="8CC73E"/>
      </a:accent3>
      <a:accent4>
        <a:srgbClr val="7575B8"/>
      </a:accent4>
      <a:accent5>
        <a:srgbClr val="F6941C"/>
      </a:accent5>
      <a:accent6>
        <a:srgbClr val="0ABFF4"/>
      </a:accent6>
      <a:hlink>
        <a:srgbClr val="CD3D96"/>
      </a:hlink>
      <a:folHlink>
        <a:srgbClr val="F77F90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31319</TotalTime>
  <Words>348</Words>
  <Application>Microsoft Macintosh PowerPoint</Application>
  <PresentationFormat>Custom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</vt:lpstr>
      <vt:lpstr>Helvetica Neue</vt:lpstr>
      <vt:lpstr>Helvetica Neue Light</vt:lpstr>
      <vt:lpstr>Trebuchet MS</vt:lpstr>
      <vt:lpstr>ModernPortfolio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CECA Y&amp;H Management Committee</dc:title>
  <cp:lastModifiedBy>Mark Roper</cp:lastModifiedBy>
  <cp:revision>121</cp:revision>
  <cp:lastPrinted>2023-05-23T16:47:27Z</cp:lastPrinted>
  <dcterms:modified xsi:type="dcterms:W3CDTF">2023-08-17T16:43:09Z</dcterms:modified>
</cp:coreProperties>
</file>